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  <p:sldMasterId id="2147483674" r:id="rId2"/>
  </p:sldMasterIdLst>
  <p:notesMasterIdLst>
    <p:notesMasterId r:id="rId15"/>
  </p:notesMasterIdLst>
  <p:sldIdLst>
    <p:sldId id="935" r:id="rId3"/>
    <p:sldId id="934" r:id="rId4"/>
    <p:sldId id="256" r:id="rId5"/>
    <p:sldId id="594" r:id="rId6"/>
    <p:sldId id="755" r:id="rId7"/>
    <p:sldId id="583" r:id="rId8"/>
    <p:sldId id="750" r:id="rId9"/>
    <p:sldId id="922" r:id="rId10"/>
    <p:sldId id="679" r:id="rId11"/>
    <p:sldId id="921" r:id="rId12"/>
    <p:sldId id="787" r:id="rId13"/>
    <p:sldId id="790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236"/>
    <a:srgbClr val="011933"/>
    <a:srgbClr val="FF5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82" autoAdjust="0"/>
    <p:restoredTop sz="72213" autoAdjust="0"/>
  </p:normalViewPr>
  <p:slideViewPr>
    <p:cSldViewPr snapToGrid="0">
      <p:cViewPr varScale="1">
        <p:scale>
          <a:sx n="78" d="100"/>
          <a:sy n="78" d="100"/>
        </p:scale>
        <p:origin x="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8499F-73AA-4EE5-8384-EA7CB76B1BB4}" type="datetimeFigureOut">
              <a:rPr lang="zh-CN" altLang="en-US" smtClean="0"/>
              <a:t>2018/8/20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61038-9B3B-4440-8818-FF0DECBD58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77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1038-9B3B-4440-8818-FF0DECBD588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249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卡迪夫会拍 老师来教课。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1038-9B3B-4440-8818-FF0DECBD588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69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清华大学：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1911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北京大学：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1898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1038-9B3B-4440-8818-FF0DECBD58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6928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1038-9B3B-4440-8818-FF0DECBD588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958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年会交英语课。</a:t>
            </a: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C61038-9B3B-4440-8818-FF0DECBD588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4503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5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05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33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84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113854" y="427269"/>
            <a:ext cx="8922642" cy="466064"/>
          </a:xfrm>
        </p:spPr>
        <p:txBody>
          <a:bodyPr>
            <a:noAutofit/>
          </a:bodyPr>
          <a:lstStyle>
            <a:lvl1pPr algn="ctr">
              <a:defRPr sz="1400" b="1" i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第一部分  点击此处输入您的标题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8424428" y="6282448"/>
            <a:ext cx="718624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8475514" y="6248767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E71900-10A2-4CC6-8A82-1659C4480C15}" type="slidenum">
              <a:rPr lang="zh-CN" altLang="en-US" sz="1600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zh-CN" altLang="en-US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21" name="直接连接符 20"/>
          <p:cNvCxnSpPr/>
          <p:nvPr userDrawn="1"/>
        </p:nvCxnSpPr>
        <p:spPr>
          <a:xfrm>
            <a:off x="467632" y="670091"/>
            <a:ext cx="300563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 userDrawn="1"/>
        </p:nvCxnSpPr>
        <p:spPr>
          <a:xfrm>
            <a:off x="5740729" y="670091"/>
            <a:ext cx="3005634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9163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28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530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2749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239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009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  <a:endParaRPr lang="en-US" strike="noStrike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en-US" strike="noStrike" noProof="1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zh-CN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228600"/>
            <a:r>
              <a:rPr lang="zh-CN" altLang="en-US" dirty="0"/>
              <a:t>单击此处编辑母版文本样式</a:t>
            </a:r>
          </a:p>
          <a:p>
            <a:pPr lvl="1" indent="-22860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12E4110-A06B-44EB-A91A-B5B8E024F862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74D81-BE9C-4C9D-8371-8BC208C7A87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2018/8/20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5F6FF-76A1-4CE1-A727-BAA53E4938F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05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lowchart: Decision 78"/>
          <p:cNvSpPr/>
          <p:nvPr/>
        </p:nvSpPr>
        <p:spPr>
          <a:xfrm>
            <a:off x="1844936" y="2038525"/>
            <a:ext cx="1375279" cy="1375279"/>
          </a:xfrm>
          <a:prstGeom prst="flowChartDecision">
            <a:avLst/>
          </a:prstGeom>
          <a:solidFill>
            <a:srgbClr val="4F81B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3" name="Flowchart: Decision 79"/>
          <p:cNvSpPr/>
          <p:nvPr/>
        </p:nvSpPr>
        <p:spPr>
          <a:xfrm>
            <a:off x="1844936" y="2248805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8" name="Flowchart: Decision 78"/>
          <p:cNvSpPr/>
          <p:nvPr/>
        </p:nvSpPr>
        <p:spPr>
          <a:xfrm>
            <a:off x="3258404" y="2038525"/>
            <a:ext cx="1375279" cy="1375279"/>
          </a:xfrm>
          <a:prstGeom prst="flowChartDecision">
            <a:avLst/>
          </a:prstGeom>
          <a:solidFill>
            <a:srgbClr val="C0504D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9" name="Flowchart: Decision 79"/>
          <p:cNvSpPr/>
          <p:nvPr/>
        </p:nvSpPr>
        <p:spPr>
          <a:xfrm>
            <a:off x="3258404" y="2248805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0" name="Flowchart: Decision 78"/>
          <p:cNvSpPr/>
          <p:nvPr/>
        </p:nvSpPr>
        <p:spPr>
          <a:xfrm>
            <a:off x="4664826" y="2038525"/>
            <a:ext cx="1375279" cy="1375279"/>
          </a:xfrm>
          <a:prstGeom prst="flowChartDecision">
            <a:avLst/>
          </a:prstGeom>
          <a:solidFill>
            <a:srgbClr val="8064A2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1" name="Flowchart: Decision 79"/>
          <p:cNvSpPr/>
          <p:nvPr/>
        </p:nvSpPr>
        <p:spPr>
          <a:xfrm>
            <a:off x="4664826" y="2248805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2" name="Flowchart: Decision 78"/>
          <p:cNvSpPr/>
          <p:nvPr/>
        </p:nvSpPr>
        <p:spPr>
          <a:xfrm>
            <a:off x="6040105" y="2038525"/>
            <a:ext cx="1375279" cy="1375279"/>
          </a:xfrm>
          <a:prstGeom prst="flowChartDecision">
            <a:avLst/>
          </a:prstGeom>
          <a:solidFill>
            <a:srgbClr val="9BBB59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3" name="Flowchart: Decision 79"/>
          <p:cNvSpPr/>
          <p:nvPr/>
        </p:nvSpPr>
        <p:spPr>
          <a:xfrm>
            <a:off x="6040105" y="2248805"/>
            <a:ext cx="1375279" cy="1375279"/>
          </a:xfrm>
          <a:prstGeom prst="flowChartDecis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170046" y="242200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4F81BD"/>
                </a:solidFill>
                <a:latin typeface="方正正大黑简体" pitchFamily="2" charset="-122"/>
                <a:ea typeface="方正正大黑简体" pitchFamily="2" charset="-122"/>
              </a:rPr>
              <a:t>2</a:t>
            </a:r>
            <a:endParaRPr lang="zh-CN" altLang="en-US" sz="6600" dirty="0">
              <a:solidFill>
                <a:srgbClr val="4F81BD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3583514" y="242200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C0504D"/>
                </a:solidFill>
                <a:latin typeface="方正正大黑简体" pitchFamily="2" charset="-122"/>
                <a:ea typeface="方正正大黑简体" pitchFamily="2" charset="-122"/>
              </a:rPr>
              <a:t>0</a:t>
            </a:r>
            <a:endParaRPr lang="zh-CN" altLang="en-US" sz="6600" dirty="0">
              <a:solidFill>
                <a:srgbClr val="C0504D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4989936" y="2422003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8064A2"/>
                </a:solidFill>
                <a:latin typeface="方正正大黑简体" pitchFamily="2" charset="-122"/>
                <a:ea typeface="方正正大黑简体" pitchFamily="2" charset="-122"/>
              </a:rPr>
              <a:t>1</a:t>
            </a:r>
            <a:endParaRPr lang="zh-CN" altLang="en-US" sz="6600" dirty="0">
              <a:solidFill>
                <a:srgbClr val="8064A2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6327634" y="2424656"/>
            <a:ext cx="60785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600" dirty="0">
                <a:solidFill>
                  <a:srgbClr val="9BBB59"/>
                </a:solidFill>
                <a:latin typeface="方正正大黑简体" pitchFamily="2" charset="-122"/>
                <a:ea typeface="方正正大黑简体" pitchFamily="2" charset="-122"/>
              </a:rPr>
              <a:t>8</a:t>
            </a:r>
            <a:endParaRPr lang="zh-CN" altLang="en-US" sz="6600" dirty="0">
              <a:solidFill>
                <a:srgbClr val="9BBB59"/>
              </a:solidFill>
              <a:latin typeface="方正正大黑简体" pitchFamily="2" charset="-122"/>
              <a:ea typeface="方正正大黑简体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852114" y="4005064"/>
            <a:ext cx="5439775" cy="504056"/>
          </a:xfrm>
          <a:prstGeom prst="roundRect">
            <a:avLst>
              <a:gd name="adj" fmla="val 4227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innerShdw blurRad="63500" dist="127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20204" y="3990206"/>
            <a:ext cx="32848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2018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级 </a:t>
            </a:r>
            <a:r>
              <a:rPr lang="zh-CN" altLang="en-US" sz="28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新生</a:t>
            </a:r>
            <a:r>
              <a:rPr lang="zh-CN" altLang="en-US" sz="28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itchFamily="34" charset="-122"/>
                <a:ea typeface="微软雅黑" pitchFamily="34" charset="-122"/>
              </a:rPr>
              <a:t>宣讲会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691681" y="3976556"/>
            <a:ext cx="720079" cy="574619"/>
            <a:chOff x="899592" y="2377261"/>
            <a:chExt cx="720079" cy="5746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899592" y="2377261"/>
              <a:ext cx="720079" cy="574619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920241" y="2397813"/>
              <a:ext cx="681258" cy="533516"/>
            </a:xfrm>
            <a:prstGeom prst="roundRect">
              <a:avLst>
                <a:gd name="adj" fmla="val 42270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00000"/>
                </a:solidFill>
                <a:ea typeface="微软雅黑" pitchFamily="34" charset="-122"/>
              </a:endParaRPr>
            </a:p>
          </p:txBody>
        </p:sp>
      </p:grpSp>
      <p:pic>
        <p:nvPicPr>
          <p:cNvPr id="39" name="Picture 2" descr="C:\Users\Administrator\Desktop\手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572529" y="4077072"/>
            <a:ext cx="2959860" cy="2876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705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5 -0.47408 C -0.47187 -0.46574 -0.46892 -0.45957 -0.46562 -0.45185 C -0.46094 -0.44136 -0.45937 -0.43334 -0.45312 -0.42593 C -0.45191 -0.41914 -0.44444 -0.40618 -0.44062 -0.40371 C -0.43455 -0.3929 -0.42604 -0.37963 -0.41771 -0.37593 C -0.41146 -0.3676 -0.40451 -0.36389 -0.39687 -0.36111 C -0.37916 -0.34537 -0.3526 -0.34167 -0.33333 -0.34074 C -0.27552 -0.33889 -0.21736 -0.33827 -0.15937 -0.33704 C -0.14479 -0.33334 -0.12986 -0.33056 -0.11562 -0.32408 C -0.11111 -0.31883 -0.10521 -0.31605 -0.1 -0.31297 C -0.09479 -0.30371 -0.08958 -0.29445 -0.08437 -0.28519 C -0.0809 -0.27902 -0.07969 -0.27099 -0.07604 -0.26482 C -0.07587 -0.26235 -0.07587 -0.25957 -0.075 -0.25741 C -0.07413 -0.2534 -0.07083 -0.2463 -0.07083 -0.2463 C -0.06979 -0.23889 -0.06996 -0.23827 -0.06771 -0.23148 C -0.06666 -0.22778 -0.06354 -0.22037 -0.06354 -0.22037 C -0.06215 -0.21081 -0.05937 -0.20093 -0.05625 -0.1926 C -0.05434 -0.18766 -0.05017 -0.17778 -0.05017 -0.17778 C -0.04635 -0.15895 -0.03941 -0.14136 -0.03541 -0.12223 C -0.0316 -0.10432 -0.02847 -0.08488 -0.025 -0.06667 C -0.02413 -0.06235 -0.02205 -0.05957 -0.02083 -0.05556 C -0.01788 -0.04506 -0.01406 -0.03581 -0.01041 -0.02593 C -0.00746 -0.01729 -0.00503 -0.00895 5.55556E-7 -2.46914E-7 " pathEditMode="relative" ptsTypes="ffffffffffffffffffffffA">
                                      <p:cBhvr>
                                        <p:cTn id="11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 -0.42778 C -0.14236 -0.41173 -0.13542 -0.39475 -0.12708 -0.37963 C -0.11684 -0.36111 -0.10521 -0.34815 -0.09375 -0.33333 C -0.08472 -0.3216 -0.07708 -0.3071 -0.06875 -0.29444 C -0.05799 -0.27839 -0.05417 -0.2537 -0.04479 -0.23704 C -0.04254 -0.22531 -0.03924 -0.2179 -0.03438 -0.20926 C -0.02899 -0.1858 -0.01684 -0.16852 -0.00938 -0.1463 C -0.00347 -0.12901 0.00347 -0.1108 0.01042 -0.09444 C 0.01302 -0.07623 0.01354 -0.07593 0.01146 -0.05 C 0.01094 -0.04414 0.00729 -0.03333 0.00625 -0.02778 C 0.00503 -0.0216 0.00451 -0.01543 0.00312 -0.00926 C 0.00087 0.00031 0.00104 -0.00679 1.94444E-6 1.85185E-6 " pathEditMode="relative" ptsTypes="fffffffffffA">
                                      <p:cBhvr>
                                        <p:cTn id="18" dur="1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3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42 -0.7926 C 0.11476 -0.775 0.11701 -0.75618 0.12187 -0.73889 C 0.13038 -0.70865 0.13837 -0.67809 0.14479 -0.6463 C 0.14739 -0.63365 0.14809 -0.62192 0.15104 -0.60926 C 0.15642 -0.56204 0.14878 -0.61914 0.15833 -0.57439 C 0.1592 -0.57007 0.15868 -0.56575 0.15937 -0.56112 C 0.16007 -0.55587 0.16163 -0.55124 0.1625 -0.5463 C 0.16337 -0.54198 0.16389 -0.53766 0.16458 -0.53334 C 0.16719 -0.51513 0.16875 -0.49661 0.17292 -0.47963 C 0.17552 -0.45278 0.17187 -0.48642 0.17708 -0.45556 C 0.17899 -0.44445 0.17986 -0.43334 0.18229 -0.42223 C 0.18368 -0.40402 0.18437 -0.39414 0.1875 -0.37809 C 0.18958 -0.2963 0.19739 -0.18149 0.15208 -0.12778 C 0.14948 -0.12099 0.14705 -0.11729 0.14271 -0.11482 C 0.13958 -0.10926 0.1375 -0.10618 0.13333 -0.10371 C 0.1243 -0.09167 0.13437 -0.1034 0.12396 -0.0963 C 0.12101 -0.09445 0.11857 -0.09075 0.11562 -0.08889 C 0.11458 -0.08828 0.11354 -0.08766 0.1125 -0.08704 C 0.10399 -0.07192 0.11493 -0.08951 0.10521 -0.07963 C 0.10399 -0.0784 0.1033 -0.07531 0.10208 -0.07408 C 0.10017 -0.07223 0.09583 -0.07038 0.09583 -0.07038 C 0.09062 -0.06359 0.08576 -0.06204 0.08021 -0.05556 C 0.06267 -0.03488 0.04219 -0.02377 0.02187 -0.01482 C 0.01493 -0.00649 0.00868 -0.00649 2.77778E-7 3.45679E-6 " pathEditMode="relative" ptsTypes="fffffffffffffffffffffffA">
                                      <p:cBhvr>
                                        <p:cTn id="25" dur="1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mph" presetSubtype="0" decel="58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0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51 -0.61852 C 0.16841 -0.59784 0.1698 -0.57593 0.17293 -0.55371 C 0.17779 -0.51914 0.17466 -0.55617 0.17918 -0.51667 C 0.18612 -0.45648 0.17918 -0.4929 0.18855 -0.45 C 0.18994 -0.42161 0.19636 -0.3963 0.19897 -0.36852 C 0.20296 -0.32593 0.20539 -0.28241 0.2073 -0.23889 C 0.20869 -0.20525 0.20904 -0.20834 0.21043 -0.18364 C 0.21112 -0.1713 0.21251 -0.14661 0.21251 -0.14661 C 0.21164 -0.08426 0.21668 0.02315 0.20105 0.09259 C 0.19949 0.10987 0.19706 0.12808 0.19168 0.14259 C 0.18959 0.1571 0.18525 0.17315 0.17813 0.18148 C 0.1724 0.21142 0.154 0.21389 0.13959 0.22376 C 0.12327 0.22284 0.10487 0.23302 0.09063 0.21852 C 0.0797 0.20741 0.09411 0.21697 0.08438 0.21111 C 0.08178 0.20771 0.07848 0.20555 0.07605 0.20185 C 0.06911 0.19166 0.06806 0.17778 0.05938 0.16852 C 0.05435 0.1571 0.04949 0.14537 0.04376 0.13518 C 0.04133 0.12191 0.03577 0.11265 0.03126 0.10185 C 0.02883 0.09599 0.02727 0.0892 0.02501 0.08333 C 0.02171 0.07438 0.01893 0.06204 0.01668 0.05185 C 0.01581 0.04815 0.01581 0.04413 0.01459 0.04074 C 0.01199 0.03364 0.01043 0.02592 0.00834 0.01852 C 0.00661 0.01204 0.00331 0.00741 5.27778E-6 -3.7037E-7 " pathEditMode="relative" ptsTypes="ffffffffffffffffffffffA">
                                      <p:cBhvr>
                                        <p:cTn id="32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38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46" dur="7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54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3.05556E-6 0.03612 L -3.05556E-6 -4.19753E-6 " pathEditMode="relative" rAng="0" ptsTypes="AA">
                                      <p:cBhvr>
                                        <p:cTn id="62" dur="7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21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78691E-6 L 0.575 -4.78691E-6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6 L 0.58351 4.93827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67" y="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3" grpId="0" animBg="1"/>
      <p:bldP spid="63" grpId="1" animBg="1"/>
      <p:bldP spid="63" grpId="2" animBg="1"/>
      <p:bldP spid="98" grpId="0" animBg="1"/>
      <p:bldP spid="98" grpId="1" animBg="1"/>
      <p:bldP spid="99" grpId="0" animBg="1"/>
      <p:bldP spid="99" grpId="1" animBg="1"/>
      <p:bldP spid="99" grpId="2" animBg="1"/>
      <p:bldP spid="100" grpId="0" animBg="1"/>
      <p:bldP spid="100" grpId="1" animBg="1"/>
      <p:bldP spid="101" grpId="0" animBg="1"/>
      <p:bldP spid="101" grpId="1" animBg="1"/>
      <p:bldP spid="101" grpId="2" animBg="1"/>
      <p:bldP spid="102" grpId="0" animBg="1"/>
      <p:bldP spid="102" grpId="1" animBg="1"/>
      <p:bldP spid="103" grpId="0" animBg="1"/>
      <p:bldP spid="103" grpId="1" animBg="1"/>
      <p:bldP spid="103" grpId="2" animBg="1"/>
      <p:bldP spid="94" grpId="0"/>
      <p:bldP spid="104" grpId="0"/>
      <p:bldP spid="105" grpId="0"/>
      <p:bldP spid="106" grpId="0"/>
      <p:bldP spid="25" grpId="0" animBg="1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91" y="117166"/>
            <a:ext cx="4122598" cy="1338801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72143" y="1455967"/>
            <a:ext cx="5453742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International Hospitality and Tourism Management </a:t>
            </a:r>
            <a:endParaRPr lang="en-US" altLang="zh-CN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    – </a:t>
            </a:r>
            <a:r>
              <a:rPr lang="zh-CN" altLang="en-US" sz="2400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旅游酒店管理学</a:t>
            </a:r>
            <a:endParaRPr lang="en-US" altLang="zh-CN" sz="2400" dirty="0" smtClean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威尔士乃至全英国最具前瞻性设置的课程之一。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理论与应用研究相结合，课程内有大量的选修课程，包括项目和实地考察旅行。</a:t>
            </a:r>
            <a:endParaRPr lang="en-US" altLang="zh-CN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同时提供短期课程，如英国国家级所酒店保管业务证书（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BII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）；英国国家级（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BII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）音乐推广证书；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WSET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葡萄酒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级证书，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级证书和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级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WSET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葡萄酒和烈酒证书。</a:t>
            </a:r>
            <a:endParaRPr lang="en-US" altLang="zh-CN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大学广泛与行业内机构合作并紧密联系，同时运用强大的校友关系，保障学生在全球范围内就业机会，比如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SA Brian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Sodexo</a:t>
            </a:r>
            <a:r>
              <a:rPr lang="zh-CN" altLang="en-US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 </a:t>
            </a:r>
            <a:r>
              <a:rPr lang="en-US" altLang="zh-CN" dirty="0">
                <a:solidFill>
                  <a:prstClr val="white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Compass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dirty="0">
              <a:solidFill>
                <a:prstClr val="white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1100" dirty="0">
              <a:solidFill>
                <a:prstClr val="white"/>
              </a:solidFill>
              <a:latin typeface="Open Sans"/>
            </a:endParaRPr>
          </a:p>
          <a:p>
            <a:endParaRPr lang="en-US" altLang="zh-CN" sz="1100" dirty="0">
              <a:solidFill>
                <a:prstClr val="white"/>
              </a:solidFill>
              <a:latin typeface="Open Sans"/>
            </a:endParaRPr>
          </a:p>
          <a:p>
            <a:endParaRPr lang="en-US" altLang="zh-CN" sz="1100" dirty="0">
              <a:solidFill>
                <a:prstClr val="white"/>
              </a:solidFill>
              <a:latin typeface="Open Sans"/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black"/>
              </a:solidFill>
            </a:endParaRPr>
          </a:p>
          <a:p>
            <a:endParaRPr lang="en-US" altLang="zh-CN" dirty="0">
              <a:solidFill>
                <a:prstClr val="white"/>
              </a:solidFill>
              <a:latin typeface="Open Sans"/>
            </a:endParaRPr>
          </a:p>
          <a:p>
            <a:endParaRPr lang="en-US" altLang="zh-CN" dirty="0">
              <a:solidFill>
                <a:prstClr val="white"/>
              </a:solidFill>
              <a:latin typeface="Open Sans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657" y="1544953"/>
            <a:ext cx="3145057" cy="2128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258" y="5659373"/>
            <a:ext cx="1370684" cy="7142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029" y="4798958"/>
            <a:ext cx="1729913" cy="77142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629" y="5664277"/>
            <a:ext cx="1534885" cy="71428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1889" y="3938543"/>
            <a:ext cx="2089053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0" y="3353481"/>
            <a:ext cx="9096476" cy="9848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卡迪夫教育学院</a:t>
            </a:r>
            <a:endParaRPr lang="en-US" altLang="zh-CN" sz="3200" b="1" dirty="0">
              <a:solidFill>
                <a:schemeClr val="bg1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Cardiff School of Education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91" y="117166"/>
            <a:ext cx="4122598" cy="133880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82419" y="4557844"/>
            <a:ext cx="847634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全英国最大的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ITET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中心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已培训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ITET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长达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60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多年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是全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与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威尔士国际教育与师资培训的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奠基石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被全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英国以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及威尔士公认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为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最大的教师教育基地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与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430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多所学校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有着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直接的教学和师资培训合作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2001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举办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全英教师教育培训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ITET 50 </a:t>
            </a:r>
            <a:r>
              <a:rPr lang="zh-CN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周年庆典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0240" y="1612093"/>
            <a:ext cx="5600698" cy="158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66210" y="455295"/>
            <a:ext cx="4860925" cy="594804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课程以平日作业，论文以及口语报告演讲为毕业的评估依据，而非传统的考试；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学校提供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4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周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CELTA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证书培训，该证书为英国文化教育协会全球范围内公认；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学校拥有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430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多所中小学合作 方，为学生提供实习与工作的机会，为学生提供本土多文化的实地实习，并全程有导师协助。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选修课中含小班教学实践，为学生提供实践培训；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学生将参与到大学语言中心真实课程，进行观察与体验；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180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学分（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必修课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+5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选修课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论文），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2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个学期，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50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周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+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课程；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实践培训，同时也结合教学理论与研究；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学校为每个学生配备个人学术导师；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课程分具体学习方向，可帮助学生毕业就职不仅面向高等教学，也可以挑战商务教学等工程，医药等各行业的职业英语教学；</a:t>
            </a:r>
            <a:endParaRPr kumimoji="0" lang="en-US" altLang="zh-CN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华文中宋" panose="02010600040101010101" pitchFamily="2" charset="-122"/>
              <a:ea typeface="华文中宋" panose="02010600040101010101" pitchFamily="2" charset="-122"/>
              <a:cs typeface="Times New Roman" panose="02020603050405020304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0" lang="zh-CN" alt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所有课程由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TESOL</a:t>
            </a:r>
            <a:r>
              <a:rPr kumimoji="0" lang="zh-CN" altLang="en-US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以及应用语言学方面博士级别导师领导，所有员工极富教学经验</a:t>
            </a:r>
            <a:r>
              <a: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charset="0"/>
              </a:rPr>
              <a:t>;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200" y="4160520"/>
            <a:ext cx="3364865" cy="2203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455295"/>
            <a:ext cx="3364865" cy="3459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10"/>
          <p:cNvSpPr>
            <a:spLocks noChangeShapeType="1"/>
          </p:cNvSpPr>
          <p:nvPr/>
        </p:nvSpPr>
        <p:spPr bwMode="auto">
          <a:xfrm>
            <a:off x="4643439" y="1772444"/>
            <a:ext cx="1587" cy="3960812"/>
          </a:xfrm>
          <a:prstGeom prst="line">
            <a:avLst/>
          </a:prstGeom>
          <a:noFill/>
          <a:ln w="9525" cap="flat" cmpd="sng">
            <a:solidFill>
              <a:schemeClr val="bg1">
                <a:lumMod val="50000"/>
              </a:schemeClr>
            </a:solidFill>
            <a:beve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TextBox 28"/>
          <p:cNvSpPr>
            <a:spLocks noChangeArrowheads="1"/>
          </p:cNvSpPr>
          <p:nvPr/>
        </p:nvSpPr>
        <p:spPr bwMode="auto">
          <a:xfrm>
            <a:off x="4386635" y="3274219"/>
            <a:ext cx="5469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方正兰亭粗黑_GBK" charset="-122"/>
                <a:ea typeface="方正兰亭粗黑_GBK" charset="-122"/>
                <a:sym typeface="方正兰亭粗黑_GBK" charset="-122"/>
              </a:rPr>
              <a:t>VS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4161094" y="3118450"/>
            <a:ext cx="964688" cy="964688"/>
            <a:chOff x="1985887" y="1962468"/>
            <a:chExt cx="1284820" cy="1284820"/>
          </a:xfrm>
          <a:effectLst>
            <a:outerShdw blurRad="88900" dist="76200" dir="4800000" algn="t" rotWithShape="0">
              <a:prstClr val="black">
                <a:alpha val="25000"/>
              </a:prstClr>
            </a:outerShdw>
          </a:effectLst>
        </p:grpSpPr>
        <p:sp>
          <p:nvSpPr>
            <p:cNvPr id="26" name="椭圆 25"/>
            <p:cNvSpPr/>
            <p:nvPr/>
          </p:nvSpPr>
          <p:spPr>
            <a:xfrm rot="1245109">
              <a:off x="1985887" y="1962468"/>
              <a:ext cx="1284820" cy="1284820"/>
            </a:xfrm>
            <a:prstGeom prst="ellipse">
              <a:avLst/>
            </a:prstGeom>
            <a:gradFill flip="none" rotWithShape="1">
              <a:gsLst>
                <a:gs pos="6000">
                  <a:sysClr val="window" lastClr="FFFFFF">
                    <a:lumMod val="95000"/>
                    <a:shade val="67500"/>
                    <a:satMod val="115000"/>
                  </a:sysClr>
                </a:gs>
                <a:gs pos="100000">
                  <a:srgbClr val="E4E4E4"/>
                </a:gs>
                <a:gs pos="80000">
                  <a:srgbClr val="F1F1F1"/>
                </a:gs>
                <a:gs pos="43000">
                  <a:sysClr val="window" lastClr="FFFFFF"/>
                </a:gs>
              </a:gsLst>
              <a:lin ang="8100000" scaled="1"/>
              <a:tileRect/>
            </a:gradFill>
            <a:ln w="12700" cap="flat" cmpd="sng" algn="ctr">
              <a:solidFill>
                <a:sysClr val="window" lastClr="FFFFFF"/>
              </a:solidFill>
              <a:prstDash val="solid"/>
            </a:ln>
            <a:effectLst>
              <a:outerShdw blurRad="393700" dist="38100" dir="5400000" algn="t" rotWithShape="0">
                <a:schemeClr val="tx1">
                  <a:alpha val="37000"/>
                </a:schemeClr>
              </a:outerShdw>
            </a:effectLst>
          </p:spPr>
          <p:txBody>
            <a:bodyPr rtlCol="0" anchor="ctr"/>
            <a:lstStyle/>
            <a:p>
              <a:pPr algn="ctr">
                <a:defRPr/>
              </a:pPr>
              <a:endParaRPr lang="en-US" sz="2000" b="1" kern="0">
                <a:solidFill>
                  <a:sysClr val="window" lastClr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2138192" y="2120635"/>
              <a:ext cx="970383" cy="970381"/>
            </a:xfrm>
            <a:prstGeom prst="ellipse">
              <a:avLst/>
            </a:prstGeom>
            <a:solidFill>
              <a:srgbClr val="4BACC6"/>
            </a:solidFill>
            <a:ln w="25400" cap="flat" cmpd="sng" algn="ctr">
              <a:noFill/>
              <a:prstDash val="solid"/>
            </a:ln>
            <a:effectLst>
              <a:innerShdw blurRad="139700" dist="50800" dir="13500000">
                <a:prstClr val="black">
                  <a:alpha val="45000"/>
                </a:prstClr>
              </a:inn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VS</a:t>
              </a:r>
              <a:endParaRPr lang="zh-CN" altLang="en-US" sz="20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6" y="1993889"/>
            <a:ext cx="3607101" cy="3607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0" y="1934648"/>
            <a:ext cx="4139952" cy="3636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图片 9" descr="IMG_67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9" y="1628801"/>
            <a:ext cx="2651029" cy="3583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QQ图片2014100310203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69848" y="2148004"/>
            <a:ext cx="2937330" cy="3298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3" descr="E:\曹荣哲讲座\timg (1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17" y="3068342"/>
            <a:ext cx="3379180" cy="27650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" r="2335" b="2197"/>
          <a:stretch/>
        </p:blipFill>
        <p:spPr>
          <a:xfrm>
            <a:off x="159281" y="1934648"/>
            <a:ext cx="3960440" cy="3727766"/>
          </a:xfrm>
          <a:prstGeom prst="rect">
            <a:avLst/>
          </a:prstGeom>
        </p:spPr>
      </p:pic>
      <p:sp>
        <p:nvSpPr>
          <p:cNvPr id="17" name="标题 1"/>
          <p:cNvSpPr>
            <a:spLocks noGrp="1"/>
          </p:cNvSpPr>
          <p:nvPr>
            <p:ph type="title"/>
          </p:nvPr>
        </p:nvSpPr>
        <p:spPr>
          <a:xfrm>
            <a:off x="3150718" y="749365"/>
            <a:ext cx="3182064" cy="349548"/>
          </a:xfrm>
        </p:spPr>
        <p:txBody>
          <a:bodyPr>
            <a:normAutofit fontScale="90000"/>
          </a:bodyPr>
          <a:lstStyle/>
          <a:p>
            <a:r>
              <a:rPr lang="zh-CN" altLang="en-US" b="1" dirty="0" smtClean="0"/>
              <a:t>高中</a:t>
            </a:r>
            <a:r>
              <a:rPr lang="en-US" altLang="zh-CN" b="1" dirty="0" smtClean="0"/>
              <a:t>VS</a:t>
            </a:r>
            <a:r>
              <a:rPr lang="zh-CN" altLang="en-US" b="1" dirty="0" smtClean="0"/>
              <a:t>大学</a:t>
            </a:r>
            <a:endParaRPr lang="zh-CN" altLang="en-US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446" y="2223841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10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506688" y="3371852"/>
            <a:ext cx="15348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3+1</a:t>
            </a:r>
            <a:endParaRPr lang="zh-CN" altLang="en-US" sz="3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286000" y="227483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05105" y="207182"/>
            <a:ext cx="4365625" cy="9220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CN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About Cardiff</a:t>
            </a:r>
          </a:p>
        </p:txBody>
      </p:sp>
      <p:sp>
        <p:nvSpPr>
          <p:cNvPr id="10" name="矩形 9"/>
          <p:cNvSpPr/>
          <p:nvPr/>
        </p:nvSpPr>
        <p:spPr>
          <a:xfrm>
            <a:off x="378720" y="1397284"/>
            <a:ext cx="4034089" cy="479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威尔士地区首都城市</a:t>
            </a:r>
          </a:p>
          <a:p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卡迪夫国际机场</a:t>
            </a:r>
          </a:p>
          <a:p>
            <a:endParaRPr lang="zh-CN" altLang="en-US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王储：查尔斯王子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英语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(98%)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、威尔士语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(2%)</a:t>
            </a:r>
          </a:p>
          <a:p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时区：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(vs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中国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)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夏令时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+7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，冬令时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+8</a:t>
            </a:r>
          </a:p>
          <a:p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被</a:t>
            </a: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英国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公</a:t>
            </a: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评为最受年轻人欢迎的城市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ea typeface="华文中宋" panose="02010600040101010101" pitchFamily="2" charset="-122"/>
              <a:cs typeface="Times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99</a:t>
            </a: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％英国人把卡迪夫作为理想旅游地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ea typeface="华文中宋" panose="02010600040101010101" pitchFamily="2" charset="-122"/>
              <a:cs typeface="Times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比伦敦同等水准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的</a:t>
            </a: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生活成本低于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42</a:t>
            </a:r>
            <a:r>
              <a:rPr lang="zh-CN" altLang="zh-CN" dirty="0">
                <a:solidFill>
                  <a:schemeClr val="accent4">
                    <a:lumMod val="40000"/>
                    <a:lumOff val="60000"/>
                  </a:schemeClr>
                </a:solidFill>
                <a:effectLst/>
                <a:ea typeface="华文中宋" panose="02010600040101010101" pitchFamily="2" charset="-122"/>
                <a:cs typeface="Times" panose="02020603050405020304" pitchFamily="18" charset="0"/>
                <a:sym typeface="+mn-ea"/>
              </a:rPr>
              <a:t>％</a:t>
            </a: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effectLst/>
              <a:ea typeface="华文中宋" panose="02010600040101010101" pitchFamily="2" charset="-122"/>
              <a:cs typeface="Times" panose="02020603050405020304" pitchFamily="18" charset="0"/>
            </a:endParaRPr>
          </a:p>
          <a:p>
            <a:pPr indent="0">
              <a:buFont typeface="Arial" panose="020B0604020202020204" pitchFamily="34" charset="0"/>
              <a:buNone/>
            </a:pPr>
            <a:endParaRPr lang="en-US" altLang="zh-CN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  <a:cs typeface="Times" panose="02020603050405020304" pitchFamily="18" charset="0"/>
              <a:sym typeface="+mn-ea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作为英国最有价值的城市之一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被评为全英最宜居的城市之一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生活消费水平最低的城市之一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330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个公园占全市面积的</a:t>
            </a: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10%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600+</a:t>
            </a:r>
            <a:r>
              <a:rPr lang="zh-CN" altLang="en-US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座罗马与维多利亚式城堡</a:t>
            </a:r>
            <a:endParaRPr lang="en-US" altLang="zh-CN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图片模式1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2809" y="1136580"/>
            <a:ext cx="4352471" cy="54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8333" y="1260024"/>
            <a:ext cx="4782638" cy="4199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英国最安全、犯罪率最低的地区</a:t>
            </a:r>
            <a:endParaRPr lang="en-US" altLang="zh-CN" sz="24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拥有欧洲最好的商业环境</a:t>
            </a:r>
            <a:endParaRPr lang="en-US" altLang="zh-CN" sz="2400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制造业生产力高出英国平均</a:t>
            </a:r>
            <a:r>
              <a:rPr lang="en-US" altLang="zh-CN" sz="2400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8.6%</a:t>
            </a:r>
          </a:p>
          <a:p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清华同方欧洲总部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世界最大的生物质生态园（中富集团·</a:t>
            </a:r>
            <a:r>
              <a:rPr lang="en-US" altLang="zh-CN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</a:t>
            </a: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亿英镑）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世界首座人工潮汐发电站（中国港湾·</a:t>
            </a:r>
            <a:r>
              <a:rPr lang="en-US" altLang="zh-CN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</a:t>
            </a: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亿英镑）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卡迪夫生命科学村（世界上唯一</a:t>
            </a:r>
            <a:r>
              <a:rPr lang="en-US" altLang="zh-CN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亿英镑专项投资）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松林制片厂（全球最大·世界级拍摄场地）</a:t>
            </a: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黄金催化剂登陆中国市场</a:t>
            </a:r>
            <a:endParaRPr lang="zh-CN" altLang="en-US" dirty="0">
              <a:solidFill>
                <a:schemeClr val="bg1"/>
              </a:solidFill>
              <a:latin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8590" y="123445"/>
            <a:ext cx="6751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BUSINESS WITH CHINA</a:t>
            </a:r>
            <a:endParaRPr lang="zh-CN" alt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52258" y="525149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Rasa</a:t>
            </a:r>
            <a:r>
              <a:rPr lang="en-US" altLang="zh-CN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-</a:t>
            </a:r>
            <a:r>
              <a:rPr lang="zh-CN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氢燃料电池轿车</a:t>
            </a:r>
          </a:p>
          <a:p>
            <a:pPr algn="r"/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排放物只有水</a:t>
            </a:r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r"/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从0加速到时速88公里只需9秒</a:t>
            </a:r>
          </a:p>
          <a:p>
            <a:pPr algn="r"/>
            <a:r>
              <a:rPr lang="zh-CN" altLang="en-US" sz="16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加满氢只需3分钟，续航482公里</a:t>
            </a:r>
            <a:endParaRPr lang="en-US" altLang="zh-CN" sz="16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8" y="5503896"/>
            <a:ext cx="2715458" cy="10666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886" y="5503896"/>
            <a:ext cx="2449285" cy="107553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1343" y="1374413"/>
            <a:ext cx="3635828" cy="35494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0767" y="2836757"/>
            <a:ext cx="600891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1865 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建校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153</a:t>
            </a:r>
            <a:r>
              <a:rPr lang="zh-CN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年</a:t>
            </a:r>
            <a:r>
              <a:rPr lang="zh-CN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历史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13</a:t>
            </a:r>
            <a:r>
              <a:rPr lang="zh-CN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优秀教学中心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200+</a:t>
            </a:r>
            <a:r>
              <a:rPr lang="zh-CN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本硕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博</a:t>
            </a:r>
            <a:r>
              <a:rPr lang="zh-CN" altLang="zh-CN" sz="1400" b="1" dirty="0" smtClean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专业</a:t>
            </a:r>
            <a:endParaRPr lang="en-US" altLang="zh-CN" sz="1400" b="1" dirty="0" smtClean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大校区</a:t>
            </a:r>
            <a:endParaRPr lang="en-US" altLang="zh-CN" sz="1400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大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院系</a:t>
            </a:r>
            <a:endParaRPr lang="en-US" altLang="zh-CN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16000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名在校生</a:t>
            </a:r>
            <a:endParaRPr lang="en-US" altLang="zh-CN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140 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个国籍类别</a:t>
            </a:r>
            <a:endParaRPr lang="en-US" altLang="zh-CN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400+  </a:t>
            </a:r>
            <a:r>
              <a:rPr lang="zh-CN" altLang="en-US" sz="14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中国学生</a:t>
            </a:r>
            <a:endParaRPr lang="en-US" altLang="zh-CN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Clr>
                <a:srgbClr val="FFFF00"/>
              </a:buClr>
            </a:pPr>
            <a:endParaRPr lang="zh-CN" altLang="en-US" sz="1400" b="1" dirty="0">
              <a:solidFill>
                <a:schemeClr val="accent4">
                  <a:lumMod val="40000"/>
                  <a:lumOff val="60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Clr>
                <a:srgbClr val="FFFF00"/>
              </a:buClr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英国威尔士大学联盟十大名校之一</a:t>
            </a:r>
          </a:p>
          <a:p>
            <a:pPr>
              <a:buClr>
                <a:srgbClr val="FFFF00"/>
              </a:buClr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首批被中国教育部认可的英国大学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Clr>
                <a:srgbClr val="FFFF00"/>
              </a:buClr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提出</a:t>
            </a:r>
            <a:r>
              <a:rPr lang="en-US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28%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国际优秀和世界尖端项目</a:t>
            </a:r>
            <a:endParaRPr lang="en-US" altLang="zh-CN" sz="14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buClr>
                <a:srgbClr val="FFFF00"/>
              </a:buClr>
            </a:pP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其中</a:t>
            </a:r>
            <a:r>
              <a:rPr lang="en-US" altLang="zh-CN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64%</a:t>
            </a:r>
            <a:r>
              <a:rPr lang="zh-CN" altLang="en-US" sz="1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已成为国际杰出调研成果</a:t>
            </a:r>
          </a:p>
        </p:txBody>
      </p:sp>
      <p:sp>
        <p:nvSpPr>
          <p:cNvPr id="4" name="矩形 3"/>
          <p:cNvSpPr/>
          <p:nvPr/>
        </p:nvSpPr>
        <p:spPr>
          <a:xfrm>
            <a:off x="97971" y="2208938"/>
            <a:ext cx="338545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卡迪夫城市大学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959429"/>
          </a:xfrm>
          <a:prstGeom prst="rect">
            <a:avLst/>
          </a:prstGeom>
        </p:spPr>
      </p:pic>
      <p:sp>
        <p:nvSpPr>
          <p:cNvPr id="7" name="文本框2"/>
          <p:cNvSpPr txBox="1">
            <a:spLocks noChangeArrowheads="1"/>
          </p:cNvSpPr>
          <p:nvPr/>
        </p:nvSpPr>
        <p:spPr bwMode="auto">
          <a:xfrm>
            <a:off x="650948" y="2912162"/>
            <a:ext cx="7397087" cy="3388620"/>
          </a:xfrm>
          <a:prstGeom prst="rect">
            <a:avLst/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defTabSz="448945"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8945"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8945"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8945"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8945"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8945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tabLst>
                <a:tab pos="0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zh-CN" altLang="en-US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英国官方唯一最高权威大学排名</a:t>
            </a:r>
          </a:p>
          <a:p>
            <a:pPr algn="ctr">
              <a:lnSpc>
                <a:spcPct val="70000"/>
              </a:lnSpc>
            </a:pPr>
            <a:endParaRPr lang="zh-CN" altLang="en-US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Research Excellence Framework </a:t>
            </a:r>
          </a:p>
          <a:p>
            <a:pPr algn="ctr">
              <a:lnSpc>
                <a:spcPct val="70000"/>
              </a:lnSpc>
            </a:pP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1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REF 2014.12.18</a:t>
            </a:r>
          </a:p>
          <a:p>
            <a:pPr algn="ctr">
              <a:lnSpc>
                <a:spcPct val="70000"/>
              </a:lnSpc>
            </a:pPr>
            <a:endParaRPr lang="zh-CN" altLang="en-US" sz="2800" b="1" dirty="0">
              <a:solidFill>
                <a:srgbClr val="FFFF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7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</a:t>
            </a:r>
            <a:r>
              <a:rPr lang="en-US" altLang="zh-CN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41</a:t>
            </a:r>
            <a:r>
              <a:rPr lang="zh-CN" altLang="en-US" sz="24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名</a:t>
            </a:r>
          </a:p>
          <a:p>
            <a:pPr algn="ctr" eaLnBrk="1" hangingPunct="1"/>
            <a:endParaRPr lang="en-US" altLang="en-US" b="1" dirty="0" smtClean="0">
              <a:solidFill>
                <a:schemeClr val="accent4">
                  <a:lumMod val="40000"/>
                  <a:lumOff val="6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1" hangingPunct="1"/>
            <a:r>
              <a:rPr lang="en-US" alt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01名  （英国大学研究生比率最高大学-2016年11月2日）</a:t>
            </a:r>
          </a:p>
          <a:p>
            <a:pPr algn="ctr" eaLnBrk="1" hangingPunct="1"/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01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名    （充满关爱学生创业英国大学卫报排名</a:t>
            </a:r>
            <a:r>
              <a:rPr lang="en-US" altLang="zh-CN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2015</a:t>
            </a:r>
            <a:r>
              <a:rPr lang="zh-CN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年）</a:t>
            </a:r>
          </a:p>
          <a:p>
            <a:pPr algn="ctr" eaLnBrk="1" hangingPunct="1"/>
            <a:r>
              <a:rPr lang="en-US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第07名       （英国大学科研排名RAE全英新兴大学2008）</a:t>
            </a:r>
          </a:p>
          <a:p>
            <a:pPr algn="ctr" eaLnBrk="1" hangingPunct="1"/>
            <a:r>
              <a:rPr lang="en-US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第19名              （英国最可持续发展大学排名2015）</a:t>
            </a:r>
          </a:p>
          <a:p>
            <a:pPr algn="ctr" eaLnBrk="1" hangingPunct="1"/>
            <a:r>
              <a:rPr lang="en-US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第41名                （</a:t>
            </a:r>
            <a:r>
              <a:rPr lang="en-US" altLang="en-US" b="1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英国官方最权威排名REF</a:t>
            </a:r>
            <a:r>
              <a:rPr lang="en-US" altLang="en-US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2014</a:t>
            </a:r>
            <a:r>
              <a:rPr lang="en-US" altLang="en-US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en-US" b="1" dirty="0">
              <a:solidFill>
                <a:schemeClr val="accent4">
                  <a:lumMod val="40000"/>
                  <a:lumOff val="6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1"/>
          <p:cNvSpPr txBox="1">
            <a:spLocks noChangeArrowheads="1"/>
          </p:cNvSpPr>
          <p:nvPr/>
        </p:nvSpPr>
        <p:spPr bwMode="auto">
          <a:xfrm>
            <a:off x="0" y="1333929"/>
            <a:ext cx="9126537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9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2018</a:t>
            </a:r>
            <a:r>
              <a:rPr lang="zh-CN" altLang="en-US" sz="39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年卡迪夫城市大</a:t>
            </a:r>
            <a:r>
              <a:rPr lang="zh-CN" altLang="en-US" sz="39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学费用</a:t>
            </a:r>
            <a:r>
              <a:rPr lang="zh-CN" altLang="en-US" sz="39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3900" b="1" dirty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en-US" altLang="zh-CN" sz="2700" b="1" dirty="0" smtClean="0"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Tuition Fees </a:t>
            </a:r>
            <a:r>
              <a:rPr lang="en-US" altLang="zh-CN" sz="2700" b="1" dirty="0">
                <a:solidFill>
                  <a:srgbClr val="FFFF00"/>
                </a:solidFill>
                <a:latin typeface="宋体" panose="02010600030101010101" pitchFamily="2" charset="-122"/>
              </a:rPr>
              <a:t>and </a:t>
            </a:r>
            <a:r>
              <a:rPr lang="en-US" altLang="zh-CN" sz="27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Maintenance</a:t>
            </a:r>
            <a:endParaRPr lang="en-US" altLang="zh-CN" sz="2700" b="1" dirty="0"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8141" name="圆角矩形 12"/>
          <p:cNvSpPr>
            <a:spLocks noChangeArrowheads="1"/>
          </p:cNvSpPr>
          <p:nvPr/>
        </p:nvSpPr>
        <p:spPr bwMode="auto">
          <a:xfrm>
            <a:off x="567055" y="2646577"/>
            <a:ext cx="1800225" cy="1008063"/>
          </a:xfrm>
          <a:prstGeom prst="roundRect">
            <a:avLst>
              <a:gd name="adj" fmla="val 16662"/>
            </a:avLst>
          </a:prstGeom>
          <a:gradFill rotWithShape="0">
            <a:gsLst>
              <a:gs pos="0">
                <a:srgbClr val="9CCA86"/>
              </a:gs>
              <a:gs pos="50000">
                <a:srgbClr val="AACE99"/>
              </a:gs>
              <a:gs pos="100000">
                <a:srgbClr val="B5D5A7"/>
              </a:gs>
            </a:gsLst>
            <a:lin ang="16200000" scaled="1"/>
          </a:gradFill>
          <a:ln w="6350">
            <a:solidFill>
              <a:srgbClr val="70AD47"/>
            </a:solidFill>
            <a:round/>
          </a:ln>
        </p:spPr>
        <p:txBody>
          <a:bodyPr anchor="ctr"/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3" name="圆角矩形 14"/>
          <p:cNvSpPr>
            <a:spLocks noChangeArrowheads="1"/>
          </p:cNvSpPr>
          <p:nvPr/>
        </p:nvSpPr>
        <p:spPr bwMode="auto">
          <a:xfrm>
            <a:off x="2913380" y="2646577"/>
            <a:ext cx="3313112" cy="1008063"/>
          </a:xfrm>
          <a:prstGeom prst="roundRect">
            <a:avLst>
              <a:gd name="adj" fmla="val 16662"/>
            </a:avLst>
          </a:prstGeom>
          <a:gradFill rotWithShape="0">
            <a:gsLst>
              <a:gs pos="0">
                <a:srgbClr val="C0C0C0"/>
              </a:gs>
              <a:gs pos="50000">
                <a:srgbClr val="C8C8C8"/>
              </a:gs>
              <a:gs pos="100000">
                <a:srgbClr val="D2D2D2"/>
              </a:gs>
            </a:gsLst>
            <a:lin ang="16200000" scaled="1"/>
          </a:gradFill>
          <a:ln w="6350">
            <a:solidFill>
              <a:srgbClr val="A5A5A5"/>
            </a:solidFill>
            <a:round/>
          </a:ln>
        </p:spPr>
        <p:txBody>
          <a:bodyPr anchor="ctr"/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5" name="圆角矩形 16"/>
          <p:cNvSpPr>
            <a:spLocks noChangeArrowheads="1"/>
          </p:cNvSpPr>
          <p:nvPr/>
        </p:nvSpPr>
        <p:spPr bwMode="auto">
          <a:xfrm>
            <a:off x="6659880" y="2646577"/>
            <a:ext cx="2187575" cy="1008063"/>
          </a:xfrm>
          <a:prstGeom prst="roundRect">
            <a:avLst>
              <a:gd name="adj" fmla="val 16662"/>
            </a:avLst>
          </a:prstGeom>
          <a:gradFill rotWithShape="0">
            <a:gsLst>
              <a:gs pos="0">
                <a:srgbClr val="F8A581"/>
              </a:gs>
              <a:gs pos="50000">
                <a:srgbClr val="F5B195"/>
              </a:gs>
              <a:gs pos="100000">
                <a:srgbClr val="F7BDA4"/>
              </a:gs>
            </a:gsLst>
            <a:lin ang="16200000" scaled="1"/>
          </a:gradFill>
          <a:ln w="6350">
            <a:solidFill>
              <a:schemeClr val="accent2"/>
            </a:solidFill>
            <a:round/>
          </a:ln>
        </p:spPr>
        <p:txBody>
          <a:bodyPr anchor="ctr"/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147" name="TextBox 19"/>
          <p:cNvSpPr txBox="1">
            <a:spLocks noChangeArrowheads="1"/>
          </p:cNvSpPr>
          <p:nvPr/>
        </p:nvSpPr>
        <p:spPr bwMode="auto">
          <a:xfrm>
            <a:off x="567055" y="2773577"/>
            <a:ext cx="18002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zh-CN" altLang="en-US" sz="2600" dirty="0">
                <a:ea typeface="宋体" panose="02010600030101010101" pitchFamily="2" charset="-122"/>
              </a:rPr>
              <a:t>大学硕士</a:t>
            </a:r>
          </a:p>
          <a:p>
            <a:pPr algn="ctr" eaLnBrk="1" hangingPunct="1">
              <a:buClrTx/>
            </a:pPr>
            <a:r>
              <a:rPr lang="en-US" altLang="zh-CN" sz="2600" dirty="0">
                <a:ea typeface="宋体" panose="02010600030101010101" pitchFamily="2" charset="-122"/>
              </a:rPr>
              <a:t>Master</a:t>
            </a:r>
          </a:p>
        </p:txBody>
      </p:sp>
      <p:sp>
        <p:nvSpPr>
          <p:cNvPr id="48149" name="TextBox 22"/>
          <p:cNvSpPr txBox="1">
            <a:spLocks noChangeArrowheads="1"/>
          </p:cNvSpPr>
          <p:nvPr/>
        </p:nvSpPr>
        <p:spPr bwMode="auto">
          <a:xfrm>
            <a:off x="2892742" y="2757702"/>
            <a:ext cx="3363913" cy="983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altLang="zh-CN" sz="2200" dirty="0">
                <a:ea typeface="宋体" panose="02010600030101010101" pitchFamily="2" charset="-122"/>
              </a:rPr>
              <a:t>13000</a:t>
            </a:r>
            <a:r>
              <a:rPr lang="zh-CN" altLang="en-US" sz="2200" dirty="0">
                <a:ea typeface="宋体" panose="02010600030101010101" pitchFamily="2" charset="-122"/>
              </a:rPr>
              <a:t>英镑学费</a:t>
            </a:r>
          </a:p>
          <a:p>
            <a:pPr algn="ctr" eaLnBrk="1" hangingPunct="1">
              <a:buClrTx/>
            </a:pPr>
            <a:r>
              <a:rPr lang="zh-CN" altLang="en-US" dirty="0">
                <a:ea typeface="宋体" panose="02010600030101010101" pitchFamily="2" charset="-122"/>
                <a:sym typeface="+mn-ea"/>
              </a:rPr>
              <a:t>折合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11.4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万人民币</a:t>
            </a:r>
            <a:r>
              <a:rPr lang="en-US" altLang="zh-CN" dirty="0">
                <a:ea typeface="宋体" panose="02010600030101010101" pitchFamily="2" charset="-122"/>
                <a:sym typeface="+mn-ea"/>
              </a:rPr>
              <a:t>/</a:t>
            </a:r>
            <a:r>
              <a:rPr lang="zh-CN" altLang="en-US" dirty="0">
                <a:ea typeface="宋体" panose="02010600030101010101" pitchFamily="2" charset="-122"/>
                <a:sym typeface="+mn-ea"/>
              </a:rPr>
              <a:t>年</a:t>
            </a:r>
            <a:endParaRPr lang="zh-CN" altLang="en-US" dirty="0">
              <a:ea typeface="宋体" panose="02010600030101010101" pitchFamily="2" charset="-122"/>
            </a:endParaRPr>
          </a:p>
          <a:p>
            <a:pPr algn="ctr" eaLnBrk="1" hangingPunct="1">
              <a:buClrTx/>
            </a:pP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8151" name="TextBox 24"/>
          <p:cNvSpPr txBox="1">
            <a:spLocks noChangeArrowheads="1"/>
          </p:cNvSpPr>
          <p:nvPr/>
        </p:nvSpPr>
        <p:spPr bwMode="auto">
          <a:xfrm>
            <a:off x="6588442" y="2905340"/>
            <a:ext cx="2411413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ClrTx/>
            </a:pPr>
            <a:r>
              <a:rPr lang="en-US" altLang="zh-CN" sz="2600">
                <a:ea typeface="宋体" panose="02010600030101010101" pitchFamily="2" charset="-122"/>
              </a:rPr>
              <a:t>9</a:t>
            </a:r>
            <a:r>
              <a:rPr lang="zh-CN" altLang="en-US" sz="2600">
                <a:ea typeface="宋体" panose="02010600030101010101" pitchFamily="2" charset="-122"/>
              </a:rPr>
              <a:t>月</a:t>
            </a:r>
            <a:r>
              <a:rPr lang="en-US" altLang="zh-CN" sz="2600">
                <a:ea typeface="宋体" panose="02010600030101010101" pitchFamily="2" charset="-122"/>
              </a:rPr>
              <a:t>17</a:t>
            </a:r>
            <a:r>
              <a:rPr lang="zh-CN" altLang="en-US" sz="2600">
                <a:ea typeface="宋体" panose="02010600030101010101" pitchFamily="2" charset="-122"/>
              </a:rPr>
              <a:t>日开学</a:t>
            </a:r>
          </a:p>
        </p:txBody>
      </p:sp>
      <p:sp>
        <p:nvSpPr>
          <p:cNvPr id="48153" name="矩形 2"/>
          <p:cNvSpPr>
            <a:spLocks noChangeArrowheads="1"/>
          </p:cNvSpPr>
          <p:nvPr/>
        </p:nvSpPr>
        <p:spPr bwMode="auto">
          <a:xfrm>
            <a:off x="5781675" y="6329680"/>
            <a:ext cx="321818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>
                <a:solidFill>
                  <a:srgbClr val="FFFF00"/>
                </a:solidFill>
                <a:ea typeface="宋体" panose="02010600030101010101" pitchFamily="2" charset="-122"/>
              </a:rPr>
              <a:t>注：最终请以</a:t>
            </a:r>
            <a:r>
              <a:rPr lang="en-US" altLang="zh-CN">
                <a:solidFill>
                  <a:srgbClr val="FFFF00"/>
                </a:solidFill>
                <a:ea typeface="宋体" panose="02010600030101010101" pitchFamily="2" charset="-122"/>
              </a:rPr>
              <a:t>offer</a:t>
            </a:r>
            <a:r>
              <a:rPr lang="zh-CN" altLang="en-US">
                <a:solidFill>
                  <a:srgbClr val="FFFF00"/>
                </a:solidFill>
                <a:ea typeface="宋体" panose="02010600030101010101" pitchFamily="2" charset="-122"/>
              </a:rPr>
              <a:t>为准</a:t>
            </a:r>
          </a:p>
        </p:txBody>
      </p:sp>
      <p:pic>
        <p:nvPicPr>
          <p:cNvPr id="14" name="图片 9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94" y="3852442"/>
            <a:ext cx="3831772" cy="281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211795" y="4046739"/>
            <a:ext cx="504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生活费（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600-900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镑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/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月，</a:t>
            </a:r>
            <a:r>
              <a:rPr lang="en-US" altLang="zh-CN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7-8</a:t>
            </a:r>
            <a:r>
              <a:rPr lang="zh-CN" altLang="en-US" dirty="0">
                <a:solidFill>
                  <a:schemeClr val="accent4">
                    <a:lumMod val="40000"/>
                    <a:lumOff val="60000"/>
                  </a:schemeClr>
                </a:solidFill>
                <a:ea typeface="华文中宋" panose="02010600040101010101" pitchFamily="2" charset="-122"/>
                <a:cs typeface="Times" panose="02020603050405020304" pitchFamily="18" charset="0"/>
              </a:rPr>
              <a:t>万人民币一年花销）</a:t>
            </a:r>
            <a:endParaRPr lang="zh-CN" altLang="en-US" dirty="0">
              <a:solidFill>
                <a:schemeClr val="accent4">
                  <a:lumMod val="40000"/>
                  <a:lumOff val="60000"/>
                </a:schemeClr>
              </a:solidFill>
              <a:ea typeface="华文中宋" panose="02010600040101010101" pitchFamily="2" charset="-122"/>
              <a:cs typeface="Times" panose="02020603050405020304" pitchFamily="18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865" y="4634202"/>
            <a:ext cx="3013088" cy="15670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="" xmlns:a16="http://schemas.microsoft.com/office/drawing/2014/main" id="{A8387045-9E71-4305-BA5A-A57362DB1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841353"/>
              </p:ext>
            </p:extLst>
          </p:nvPr>
        </p:nvGraphicFramePr>
        <p:xfrm>
          <a:off x="643467" y="2077156"/>
          <a:ext cx="7529689" cy="30818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56857">
                  <a:extLst>
                    <a:ext uri="{9D8B030D-6E8A-4147-A177-3AD203B41FA5}">
                      <a16:colId xmlns="" xmlns:a16="http://schemas.microsoft.com/office/drawing/2014/main" val="501281812"/>
                    </a:ext>
                  </a:extLst>
                </a:gridCol>
                <a:gridCol w="612832">
                  <a:extLst>
                    <a:ext uri="{9D8B030D-6E8A-4147-A177-3AD203B41FA5}">
                      <a16:colId xmlns="" xmlns:a16="http://schemas.microsoft.com/office/drawing/2014/main" val="1294730991"/>
                    </a:ext>
                  </a:extLst>
                </a:gridCol>
                <a:gridCol w="968705">
                  <a:extLst>
                    <a:ext uri="{9D8B030D-6E8A-4147-A177-3AD203B41FA5}">
                      <a16:colId xmlns="" xmlns:a16="http://schemas.microsoft.com/office/drawing/2014/main" val="128128324"/>
                    </a:ext>
                  </a:extLst>
                </a:gridCol>
                <a:gridCol w="1484781">
                  <a:extLst>
                    <a:ext uri="{9D8B030D-6E8A-4147-A177-3AD203B41FA5}">
                      <a16:colId xmlns="" xmlns:a16="http://schemas.microsoft.com/office/drawing/2014/main" val="796871194"/>
                    </a:ext>
                  </a:extLst>
                </a:gridCol>
                <a:gridCol w="1506514">
                  <a:extLst>
                    <a:ext uri="{9D8B030D-6E8A-4147-A177-3AD203B41FA5}">
                      <a16:colId xmlns="" xmlns:a16="http://schemas.microsoft.com/office/drawing/2014/main" val="1440916282"/>
                    </a:ext>
                  </a:extLst>
                </a:gridCol>
              </a:tblGrid>
              <a:tr h="51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语言班入学成绩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周期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就读地点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开学日期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语言班学费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43190543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雅思</a:t>
                      </a:r>
                      <a:r>
                        <a:rPr lang="en-US" sz="1200" kern="0" dirty="0">
                          <a:effectLst/>
                        </a:rPr>
                        <a:t>4.5</a:t>
                      </a:r>
                      <a:r>
                        <a:rPr lang="zh-CN" sz="1200" kern="0" dirty="0">
                          <a:effectLst/>
                        </a:rPr>
                        <a:t>或内测均分</a:t>
                      </a:r>
                      <a:r>
                        <a:rPr lang="en-US" sz="1200" kern="0" dirty="0">
                          <a:effectLst/>
                        </a:rPr>
                        <a:t>50</a:t>
                      </a:r>
                      <a:r>
                        <a:rPr lang="zh-CN" sz="1200" kern="0" dirty="0">
                          <a:effectLst/>
                        </a:rPr>
                        <a:t>分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16</a:t>
                      </a:r>
                      <a:r>
                        <a:rPr lang="zh-CN" sz="1200" kern="0">
                          <a:effectLst/>
                        </a:rPr>
                        <a:t>周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中国北京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2018</a:t>
                      </a:r>
                      <a:r>
                        <a:rPr lang="zh-CN" sz="1200" kern="0">
                          <a:effectLst/>
                        </a:rPr>
                        <a:t>年</a:t>
                      </a:r>
                      <a:r>
                        <a:rPr lang="en-US" sz="1200" kern="0">
                          <a:effectLst/>
                        </a:rPr>
                        <a:t>05</a:t>
                      </a:r>
                      <a:r>
                        <a:rPr lang="zh-CN" sz="1200" kern="0">
                          <a:effectLst/>
                        </a:rPr>
                        <a:t>月</a:t>
                      </a:r>
                      <a:r>
                        <a:rPr lang="en-US" sz="1200" kern="0">
                          <a:effectLst/>
                        </a:rPr>
                        <a:t>07</a:t>
                      </a:r>
                      <a:r>
                        <a:rPr lang="zh-CN" sz="1200" kern="0">
                          <a:effectLst/>
                        </a:rPr>
                        <a:t>日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￡</a:t>
                      </a:r>
                      <a:r>
                        <a:rPr lang="en-US" altLang="zh-CN" sz="1200" kern="0" dirty="0">
                          <a:effectLst/>
                        </a:rPr>
                        <a:t>42</a:t>
                      </a:r>
                      <a:r>
                        <a:rPr lang="en-US" sz="1200" kern="0" dirty="0">
                          <a:effectLst/>
                        </a:rPr>
                        <a:t>00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614481999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UKVI IELTS 4.5 (</a:t>
                      </a:r>
                      <a:r>
                        <a:rPr lang="zh-CN" sz="1200" kern="0">
                          <a:effectLst/>
                        </a:rPr>
                        <a:t>单项</a:t>
                      </a:r>
                      <a:r>
                        <a:rPr lang="en-US" sz="1200" kern="0">
                          <a:effectLst/>
                        </a:rPr>
                        <a:t>4.0)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11</a:t>
                      </a:r>
                      <a:r>
                        <a:rPr lang="zh-CN" sz="1200" kern="0">
                          <a:effectLst/>
                        </a:rPr>
                        <a:t>周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英国卡迪夫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2018</a:t>
                      </a:r>
                      <a:r>
                        <a:rPr lang="zh-CN" sz="1200" kern="0" dirty="0">
                          <a:effectLst/>
                        </a:rPr>
                        <a:t>年</a:t>
                      </a:r>
                      <a:r>
                        <a:rPr lang="en-US" sz="1200" kern="0" dirty="0">
                          <a:effectLst/>
                        </a:rPr>
                        <a:t>06</a:t>
                      </a:r>
                      <a:r>
                        <a:rPr lang="zh-CN" sz="1200" kern="0" dirty="0">
                          <a:effectLst/>
                        </a:rPr>
                        <a:t>月</a:t>
                      </a:r>
                      <a:r>
                        <a:rPr lang="en-US" sz="1200" kern="0" dirty="0">
                          <a:effectLst/>
                        </a:rPr>
                        <a:t>25</a:t>
                      </a:r>
                      <a:r>
                        <a:rPr lang="zh-CN" sz="1200" kern="0" dirty="0">
                          <a:effectLst/>
                        </a:rPr>
                        <a:t>日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￡</a:t>
                      </a:r>
                      <a:r>
                        <a:rPr lang="en-US" sz="1200" kern="0">
                          <a:effectLst/>
                        </a:rPr>
                        <a:t>3400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961880906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UKVI IELTS 5.0 (</a:t>
                      </a:r>
                      <a:r>
                        <a:rPr lang="zh-CN" sz="1200" kern="0">
                          <a:effectLst/>
                        </a:rPr>
                        <a:t>单项</a:t>
                      </a:r>
                      <a:r>
                        <a:rPr lang="en-US" sz="1200" kern="0">
                          <a:effectLst/>
                        </a:rPr>
                        <a:t>4.0)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10</a:t>
                      </a:r>
                      <a:r>
                        <a:rPr lang="zh-CN" sz="1200" kern="0">
                          <a:effectLst/>
                        </a:rPr>
                        <a:t>周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英国卡迪夫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2018</a:t>
                      </a:r>
                      <a:r>
                        <a:rPr lang="zh-CN" sz="1200" kern="0">
                          <a:effectLst/>
                        </a:rPr>
                        <a:t>年</a:t>
                      </a:r>
                      <a:r>
                        <a:rPr lang="en-US" sz="1200" kern="0">
                          <a:effectLst/>
                        </a:rPr>
                        <a:t>07</a:t>
                      </a:r>
                      <a:r>
                        <a:rPr lang="zh-CN" sz="1200" kern="0">
                          <a:effectLst/>
                        </a:rPr>
                        <a:t>月</a:t>
                      </a:r>
                      <a:r>
                        <a:rPr lang="en-US" sz="1200" kern="0">
                          <a:effectLst/>
                        </a:rPr>
                        <a:t>02</a:t>
                      </a:r>
                      <a:r>
                        <a:rPr lang="zh-CN" sz="1200" kern="0">
                          <a:effectLst/>
                        </a:rPr>
                        <a:t>日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￡</a:t>
                      </a:r>
                      <a:r>
                        <a:rPr lang="en-US" sz="1200" kern="0" dirty="0">
                          <a:effectLst/>
                        </a:rPr>
                        <a:t>3000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801048125"/>
                  </a:ext>
                </a:extLst>
              </a:tr>
              <a:tr h="5136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UKVI IELTS 5.5 (</a:t>
                      </a:r>
                      <a:r>
                        <a:rPr lang="zh-CN" sz="1200" kern="0">
                          <a:effectLst/>
                        </a:rPr>
                        <a:t>单项</a:t>
                      </a:r>
                      <a:r>
                        <a:rPr lang="en-US" sz="1200" kern="0">
                          <a:effectLst/>
                        </a:rPr>
                        <a:t>4.0)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06</a:t>
                      </a:r>
                      <a:r>
                        <a:rPr lang="zh-CN" sz="1200" kern="0">
                          <a:effectLst/>
                        </a:rPr>
                        <a:t>周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>
                          <a:effectLst/>
                        </a:rPr>
                        <a:t>英国卡迪夫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2018</a:t>
                      </a:r>
                      <a:r>
                        <a:rPr lang="zh-CN" sz="1200" kern="0">
                          <a:effectLst/>
                        </a:rPr>
                        <a:t>年</a:t>
                      </a:r>
                      <a:r>
                        <a:rPr lang="en-US" sz="1200" kern="0">
                          <a:effectLst/>
                        </a:rPr>
                        <a:t>07</a:t>
                      </a:r>
                      <a:r>
                        <a:rPr lang="zh-CN" sz="1200" kern="0">
                          <a:effectLst/>
                        </a:rPr>
                        <a:t>月</a:t>
                      </a:r>
                      <a:r>
                        <a:rPr lang="en-US" sz="1200" kern="0">
                          <a:effectLst/>
                        </a:rPr>
                        <a:t>30</a:t>
                      </a:r>
                      <a:r>
                        <a:rPr lang="zh-CN" sz="1200" kern="0">
                          <a:effectLst/>
                        </a:rPr>
                        <a:t>日</a:t>
                      </a:r>
                      <a:endParaRPr lang="zh-CN" sz="1200" kern="1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￡</a:t>
                      </a:r>
                      <a:r>
                        <a:rPr lang="en-US" sz="1200" kern="0" dirty="0">
                          <a:effectLst/>
                        </a:rPr>
                        <a:t>1850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90608677"/>
                  </a:ext>
                </a:extLst>
              </a:tr>
              <a:tr h="513644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200" kern="0" dirty="0">
                          <a:effectLst/>
                        </a:rPr>
                        <a:t>雅思</a:t>
                      </a:r>
                      <a:r>
                        <a:rPr lang="en-US" sz="1200" kern="0" dirty="0">
                          <a:effectLst/>
                        </a:rPr>
                        <a:t>6.0 (</a:t>
                      </a:r>
                      <a:r>
                        <a:rPr lang="zh-CN" sz="1200" kern="0" dirty="0">
                          <a:effectLst/>
                        </a:rPr>
                        <a:t>单项</a:t>
                      </a:r>
                      <a:r>
                        <a:rPr lang="en-US" sz="1200" kern="0" dirty="0">
                          <a:effectLst/>
                        </a:rPr>
                        <a:t>5.5), </a:t>
                      </a:r>
                      <a:r>
                        <a:rPr lang="zh-CN" sz="1200" kern="0" dirty="0">
                          <a:effectLst/>
                        </a:rPr>
                        <a:t>或内测</a:t>
                      </a:r>
                      <a:r>
                        <a:rPr lang="en-US" sz="1200" kern="0" dirty="0">
                          <a:effectLst/>
                        </a:rPr>
                        <a:t>75</a:t>
                      </a:r>
                      <a:r>
                        <a:rPr lang="zh-CN" sz="1200" kern="0" dirty="0">
                          <a:effectLst/>
                        </a:rPr>
                        <a:t>（单项</a:t>
                      </a:r>
                      <a:r>
                        <a:rPr lang="en-US" sz="1200" kern="0" dirty="0">
                          <a:effectLst/>
                        </a:rPr>
                        <a:t>75</a:t>
                      </a:r>
                      <a:r>
                        <a:rPr lang="zh-CN" sz="1200" kern="0" dirty="0">
                          <a:effectLst/>
                        </a:rPr>
                        <a:t>）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2018</a:t>
                      </a:r>
                      <a:r>
                        <a:rPr lang="zh-CN" sz="1200" kern="0" dirty="0">
                          <a:effectLst/>
                        </a:rPr>
                        <a:t>年</a:t>
                      </a:r>
                      <a:r>
                        <a:rPr lang="en-US" sz="1200" kern="0" dirty="0">
                          <a:effectLst/>
                        </a:rPr>
                        <a:t>9</a:t>
                      </a:r>
                      <a:r>
                        <a:rPr lang="zh-CN" sz="1200" kern="0" dirty="0">
                          <a:effectLst/>
                        </a:rPr>
                        <a:t>月</a:t>
                      </a:r>
                      <a:r>
                        <a:rPr lang="en-US" sz="1200" kern="0" dirty="0">
                          <a:effectLst/>
                        </a:rPr>
                        <a:t>17</a:t>
                      </a:r>
                      <a:r>
                        <a:rPr lang="zh-CN" sz="1200" kern="0" dirty="0">
                          <a:effectLst/>
                        </a:rPr>
                        <a:t>日，就读学位课程</a:t>
                      </a:r>
                      <a:endParaRPr lang="zh-CN" sz="12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6505327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D0A2751-CB8B-4C1D-BE7C-2C53336520DB}"/>
              </a:ext>
            </a:extLst>
          </p:cNvPr>
          <p:cNvSpPr/>
          <p:nvPr/>
        </p:nvSpPr>
        <p:spPr>
          <a:xfrm>
            <a:off x="0" y="63717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rgbClr val="FFFF00"/>
                </a:solidFill>
                <a:latin typeface="宋体" panose="02010600030101010101" pitchFamily="2" charset="-122"/>
              </a:rPr>
              <a:t>2018</a:t>
            </a:r>
            <a:r>
              <a:rPr lang="zh-CN" altLang="en-US" sz="3600" b="1" dirty="0">
                <a:solidFill>
                  <a:srgbClr val="FFFF00"/>
                </a:solidFill>
                <a:latin typeface="宋体" panose="02010600030101010101" pitchFamily="2" charset="-122"/>
              </a:rPr>
              <a:t>年夏季英语入学要求</a:t>
            </a:r>
            <a:br>
              <a:rPr lang="zh-CN" altLang="en-US" sz="3600" b="1" dirty="0">
                <a:solidFill>
                  <a:srgbClr val="FFFF00"/>
                </a:solidFill>
                <a:latin typeface="宋体" panose="02010600030101010101" pitchFamily="2" charset="-122"/>
              </a:rPr>
            </a:br>
            <a:r>
              <a:rPr lang="en-US" altLang="zh-CN" sz="2400" b="1" dirty="0">
                <a:solidFill>
                  <a:srgbClr val="FFFF00"/>
                </a:solidFill>
                <a:latin typeface="宋体" panose="02010600030101010101" pitchFamily="2" charset="-122"/>
              </a:rPr>
              <a:t>ENGLISH LANGUAGE ENTRY REQUIREMENT</a:t>
            </a: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D9EB441F-1C88-4FB3-AACC-EDC90056DE7E}"/>
              </a:ext>
            </a:extLst>
          </p:cNvPr>
          <p:cNvSpPr/>
          <p:nvPr/>
        </p:nvSpPr>
        <p:spPr>
          <a:xfrm>
            <a:off x="691445" y="5461253"/>
            <a:ext cx="77611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FF00"/>
                </a:solidFill>
              </a:rPr>
              <a:t>三</a:t>
            </a:r>
            <a:r>
              <a:rPr lang="zh-CN" altLang="en-US" dirty="0" smtClean="0">
                <a:solidFill>
                  <a:srgbClr val="FFFF00"/>
                </a:solidFill>
              </a:rPr>
              <a:t>年平均分在</a:t>
            </a:r>
            <a:r>
              <a:rPr lang="en-US" altLang="zh-CN" dirty="0" smtClean="0">
                <a:solidFill>
                  <a:srgbClr val="FFFF00"/>
                </a:solidFill>
              </a:rPr>
              <a:t>70</a:t>
            </a:r>
            <a:r>
              <a:rPr lang="zh-CN" altLang="en-US" dirty="0" smtClean="0">
                <a:solidFill>
                  <a:srgbClr val="FFFF00"/>
                </a:solidFill>
              </a:rPr>
              <a:t>以上。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D9EB441F-1C88-4FB3-AACC-EDC90056DE7E}"/>
              </a:ext>
            </a:extLst>
          </p:cNvPr>
          <p:cNvSpPr/>
          <p:nvPr/>
        </p:nvSpPr>
        <p:spPr>
          <a:xfrm>
            <a:off x="691445" y="6180035"/>
            <a:ext cx="77611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rgbClr val="FFFF00"/>
                </a:solidFill>
              </a:rPr>
              <a:t>注：具体要求需要参考学校所发的</a:t>
            </a:r>
            <a:r>
              <a:rPr lang="en-US" altLang="zh-CN" sz="1600" dirty="0" smtClean="0">
                <a:solidFill>
                  <a:srgbClr val="FFFF00"/>
                </a:solidFill>
              </a:rPr>
              <a:t>offer</a:t>
            </a:r>
            <a:endParaRPr lang="zh-CN" altLang="en-US" sz="1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55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2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0"/>
          <p:cNvSpPr txBox="1">
            <a:spLocks noChangeArrowheads="1"/>
          </p:cNvSpPr>
          <p:nvPr/>
        </p:nvSpPr>
        <p:spPr bwMode="auto">
          <a:xfrm>
            <a:off x="23761" y="3120912"/>
            <a:ext cx="9096476" cy="984885"/>
          </a:xfrm>
          <a:prstGeom prst="rect">
            <a:avLst/>
          </a:prstGeom>
          <a:solidFill>
            <a:srgbClr val="FF5F19"/>
          </a:solidFill>
          <a:ln>
            <a:noFill/>
          </a:ln>
        </p:spPr>
        <p:txBody>
          <a:bodyPr wrap="square">
            <a:spAutoFit/>
          </a:bodyPr>
          <a:lstStyle>
            <a:lvl1pPr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chemeClr val="bg1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卡迪夫管理学院</a:t>
            </a:r>
            <a:endParaRPr lang="en-US" altLang="zh-CN" sz="3200" b="1" dirty="0">
              <a:solidFill>
                <a:schemeClr val="bg1"/>
              </a:solidFill>
              <a:latin typeface="Cambria" panose="02040503050406030204" pitchFamily="18" charset="0"/>
              <a:ea typeface="宋体" panose="02010600030101010101" pitchFamily="2" charset="-122"/>
            </a:endParaRPr>
          </a:p>
          <a:p>
            <a:pPr algn="ctr" eaLnBrk="1" hangingPunct="1"/>
            <a:r>
              <a:rPr lang="en-US" altLang="zh-CN" sz="2600" b="1" dirty="0">
                <a:solidFill>
                  <a:schemeClr val="bg1"/>
                </a:solidFill>
                <a:latin typeface="Cambria" panose="02040503050406030204" pitchFamily="18" charset="0"/>
                <a:ea typeface="宋体" panose="02010600030101010101" pitchFamily="2" charset="-122"/>
              </a:rPr>
              <a:t>Cardiff School of Management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91" y="117166"/>
            <a:ext cx="4122598" cy="133880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289934" y="4175240"/>
            <a:ext cx="2861311" cy="193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buClr>
                <a:srgbClr val="FFFFFF"/>
              </a:buClr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全球 </a:t>
            </a:r>
            <a:r>
              <a:rPr lang="en-US" altLang="zh-CN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Top 1 % </a:t>
            </a: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商学院</a:t>
            </a:r>
            <a:endParaRPr lang="en-US" altLang="zh-CN" sz="1600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  <a:p>
            <a:pPr algn="ctr">
              <a:lnSpc>
                <a:spcPct val="120000"/>
              </a:lnSpc>
              <a:buClr>
                <a:srgbClr val="FFFFFF"/>
              </a:buClr>
              <a:defRPr/>
            </a:pPr>
            <a:r>
              <a:rPr lang="en-US" altLang="zh-CN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EFMD&amp;CABS</a:t>
            </a: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双重认证</a:t>
            </a:r>
            <a:endParaRPr lang="en-US" altLang="zh-CN" sz="1600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+mn-ea"/>
            </a:endParaRPr>
          </a:p>
          <a:p>
            <a:pPr algn="ctr">
              <a:lnSpc>
                <a:spcPct val="120000"/>
              </a:lnSpc>
              <a:buClr>
                <a:srgbClr val="FFFFFF"/>
              </a:buClr>
              <a:defRPr/>
            </a:pP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金牌专业职业资格认证</a:t>
            </a:r>
            <a:endParaRPr lang="zh-CN" altLang="en-US" sz="1600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algn="ctr">
              <a:lnSpc>
                <a:spcPct val="120000"/>
              </a:lnSpc>
              <a:buClr>
                <a:srgbClr val="FFFFFF"/>
              </a:buClr>
              <a:defRPr/>
            </a:pPr>
            <a:r>
              <a:rPr lang="en-US" altLang="zh-CN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20+</a:t>
            </a: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跨传统与新兴商科</a:t>
            </a:r>
          </a:p>
          <a:p>
            <a:pPr algn="ctr">
              <a:lnSpc>
                <a:spcPct val="120000"/>
              </a:lnSpc>
              <a:buClr>
                <a:srgbClr val="FFFFFF"/>
              </a:buClr>
              <a:defRPr/>
            </a:pPr>
            <a:r>
              <a:rPr lang="en-US" altLang="zh-CN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5000+</a:t>
            </a:r>
            <a:r>
              <a:rPr lang="zh-CN" altLang="en-US" sz="1600" noProof="1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+mn-ea"/>
              </a:rPr>
              <a:t>全球企业等合作</a:t>
            </a:r>
          </a:p>
          <a:p>
            <a:pPr algn="ctr">
              <a:lnSpc>
                <a:spcPct val="150000"/>
              </a:lnSpc>
              <a:buClr>
                <a:srgbClr val="FFFFFF"/>
              </a:buClr>
              <a:defRPr/>
            </a:pPr>
            <a:endParaRPr lang="zh-CN" altLang="en-US" sz="1600" noProof="1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78" y="1584806"/>
            <a:ext cx="2008791" cy="1248707"/>
          </a:xfrm>
          <a:prstGeom prst="rect">
            <a:avLst/>
          </a:prstGeom>
        </p:spPr>
      </p:pic>
      <p:pic>
        <p:nvPicPr>
          <p:cNvPr id="10" name="内容占位符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8162" y="5834926"/>
            <a:ext cx="2335838" cy="895297"/>
          </a:xfrm>
          <a:prstGeom prst="rect">
            <a:avLst/>
          </a:prstGeom>
        </p:spPr>
      </p:pic>
      <p:pic>
        <p:nvPicPr>
          <p:cNvPr id="11" name="图片 6" descr="tim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799" y="5834926"/>
            <a:ext cx="2265363" cy="89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5" descr="timg (1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9" y="5834927"/>
            <a:ext cx="2286000" cy="8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7" descr="timg (2)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5841224"/>
            <a:ext cx="2289124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4980" y="3432810"/>
            <a:ext cx="575310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1003</Words>
  <Application>Microsoft Office PowerPoint</Application>
  <PresentationFormat>全屏显示(4:3)</PresentationFormat>
  <Paragraphs>172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8" baseType="lpstr">
      <vt:lpstr>Open Sans</vt:lpstr>
      <vt:lpstr>方正兰亭粗黑_GBK</vt:lpstr>
      <vt:lpstr>方正正大黑简体</vt:lpstr>
      <vt:lpstr>华文中宋</vt:lpstr>
      <vt:lpstr>宋体</vt:lpstr>
      <vt:lpstr>微软雅黑</vt:lpstr>
      <vt:lpstr>Arial</vt:lpstr>
      <vt:lpstr>Calibri</vt:lpstr>
      <vt:lpstr>Calibri Light</vt:lpstr>
      <vt:lpstr>Cambria</vt:lpstr>
      <vt:lpstr>Times</vt:lpstr>
      <vt:lpstr>Times New Roman</vt:lpstr>
      <vt:lpstr>Verdana</vt:lpstr>
      <vt:lpstr>Wingdings</vt:lpstr>
      <vt:lpstr>1_Office 主题</vt:lpstr>
      <vt:lpstr>Office 主题​​</vt:lpstr>
      <vt:lpstr>PowerPoint 演示文稿</vt:lpstr>
      <vt:lpstr>高中VS大学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Lenovo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曹荣哲</cp:lastModifiedBy>
  <cp:revision>110</cp:revision>
  <dcterms:created xsi:type="dcterms:W3CDTF">2017-08-24T06:39:00Z</dcterms:created>
  <dcterms:modified xsi:type="dcterms:W3CDTF">2018-08-20T07:11:34Z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2052-10.1.0.6877</vt:lpwstr>
  </property>
</Properties>
</file>